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4" r:id="rId5"/>
    <p:sldId id="262" r:id="rId6"/>
    <p:sldId id="266" r:id="rId7"/>
    <p:sldId id="267" r:id="rId8"/>
    <p:sldId id="268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37D2-3E72-8426-2CBE-8E3CCB24F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6D542-9CE1-519F-9BFA-6CF90AEEF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C7B1-A1E7-53F6-B2AE-525160F2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D0520-8C56-E62C-F9DD-10718D3D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B939-3750-27B6-6E9C-383B3740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EA93-2DD1-929D-6D29-8D4CEF8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73405-4F4A-2F9D-8567-DBFA105B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3E19-6CBC-C962-67DA-F719B59B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9043-A489-6947-14D8-AA6DA6C8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08225-967D-9323-D93D-AD3D3936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A456-27AA-6FC4-3C03-D4F0C77D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9BA28-114D-AF44-4526-6CEAFA63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1E0E-AECE-4B64-7447-03CEBB83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BD76-6B51-3A91-9696-28624F8B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2F541-2F76-198A-B803-92AF5AF3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2EDE-2052-F421-CBC7-952879F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43D6-9F3F-D8A9-7274-D5DE805E4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901BB-BA73-DA32-0E59-C75A1FD9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52575-0D63-A8EF-3FA6-23F317BF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4345-C794-556F-15D6-1D49CCC5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7BF39-D032-A2FB-0B5D-F9A3C343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83E3-6CF9-F805-65B9-C500EDDD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9F3B-575C-B1DA-A64C-989B8A8D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CD4B-42EA-C8EA-1E73-59BC4D0D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199E7-5D9E-5BC3-CFA4-699245516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9D02C-3840-F8B9-0381-FEBC3D09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9E9-7C22-2872-CF39-7AA05D43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FB49C-52CF-3697-8421-AF5F73E5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2709-4A91-0710-777A-812F041C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846-C4EC-F86F-9D7E-976805C0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A9212D-1D85-A413-F280-570B12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EA896-3CB8-2708-889B-64F39FEA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2651-6E27-E638-B7C1-FE905BD4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3A069-6B8F-2D73-72D9-8A00DF88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5F4A9-CD52-590D-6BA1-62221816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9F9E-30C6-76BA-BCC8-F62913AA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AA0F-E99D-7670-5950-BFC61E58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24E0-12FF-E63C-C94A-F35C4C08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8B5C-C865-F387-80D4-7A9D804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5D5-D282-3602-FE19-CEA13C75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CF647-CEDC-53B0-13E7-49C85D0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BDE1-D572-8F81-67C4-E103066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1BE5-ACB0-43E2-FEB4-AB388D2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695F0-3E4B-D9A9-865E-E55184E5D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7786-2705-C7CA-885D-964925DB4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58D3-65E4-E222-E850-38AB71CA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3C62-02D7-4E8C-A395-83827247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A5209-E0E9-54DF-A738-C74861A5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9486-8E89-799C-BEA6-1A0716C5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0AE3-8476-850B-F444-9846D24F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CA005-057E-C006-EE6E-CDC3146E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C6CBB-C01D-B1E2-D6BE-F378B623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E67E8-7712-8F68-6B82-610DFFB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4272-321C-CC3D-6967-98AA0E17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905BB-038A-7C04-FE79-7947D94C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AD14-8ACD-4A57-2717-8D06417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49FCB-9CA9-9B55-EBF6-F618954D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286D-B09F-57F1-96B3-EA00846C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48CC3-08A3-E693-2785-1C0E41D3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755DF-C092-3B42-8CFD-9EFA1F87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D39B5-EF21-EFC2-1058-DBA598A1F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D626E-435F-4AD5-859D-1930567CB7FB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A8F41-EF6F-8DFD-94ED-91EA0C9F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AD1C-6824-915E-A62E-FAED5FF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E704-EE62-46DE-B032-B7A3DD11A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5D2A-AA54-F10D-A54F-5F379929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B200-78B1-FF97-DE90-20C64F7E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1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81FC-BDF7-5078-96CF-05B6953F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E5BD4F51-8D44-3B20-3847-71C8FE5B4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56"/>
            <a:ext cx="12192000" cy="6913419"/>
          </a:xfrm>
        </p:spPr>
      </p:pic>
    </p:spTree>
    <p:extLst>
      <p:ext uri="{BB962C8B-B14F-4D97-AF65-F5344CB8AC3E}">
        <p14:creationId xmlns:p14="http://schemas.microsoft.com/office/powerpoint/2010/main" val="28079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B1A36-94F5-CCDB-91A5-78285D098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8552" cy="1325563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 2:14-22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197974" cy="448627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Parallel accounts in Luke 5:29-39; Matthew 9:9-17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60486A-624D-A1AB-E4E8-1CB482CB1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164" y="2498757"/>
            <a:ext cx="5560536" cy="411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E9D6-9DB5-2A77-DA59-7569E992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FOUNDATION FOR THE PARABLE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813C-D7E1-C9F3-93D7-4BF0041C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426"/>
            <a:ext cx="6205396" cy="4411537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Matthew 9:14 </a:t>
            </a:r>
          </a:p>
          <a:p>
            <a:r>
              <a:rPr lang="en-US" sz="4800" dirty="0">
                <a:solidFill>
                  <a:schemeClr val="bg1"/>
                </a:solidFill>
              </a:rPr>
              <a:t>Matthew 4:12; 11:2</a:t>
            </a:r>
          </a:p>
          <a:p>
            <a:r>
              <a:rPr lang="en-US" sz="4800" dirty="0">
                <a:solidFill>
                  <a:schemeClr val="bg1"/>
                </a:solidFill>
              </a:rPr>
              <a:t>Mark 2:18</a:t>
            </a:r>
          </a:p>
          <a:p>
            <a:r>
              <a:rPr lang="en-US" sz="4800" dirty="0">
                <a:solidFill>
                  <a:schemeClr val="bg1"/>
                </a:solidFill>
              </a:rPr>
              <a:t>Luke 5:32 “unto repentance”</a:t>
            </a:r>
          </a:p>
          <a:p>
            <a:r>
              <a:rPr lang="en-US" sz="4800" dirty="0">
                <a:solidFill>
                  <a:schemeClr val="bg1"/>
                </a:solidFill>
              </a:rPr>
              <a:t>2 Peter 3:9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6" name="Picture 5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DED9BEA7-578B-6406-0C0D-141A24787B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94"/>
          <a:stretch/>
        </p:blipFill>
        <p:spPr>
          <a:xfrm>
            <a:off x="7043596" y="1839857"/>
            <a:ext cx="498393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94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BRIDEGROOM’S ATTENDANTS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“sons of the bride-chamber”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John 3:28,29 – Jesus the Bridegroom</a:t>
            </a:r>
          </a:p>
          <a:p>
            <a:r>
              <a:rPr lang="en-US" sz="4000" dirty="0">
                <a:solidFill>
                  <a:schemeClr val="bg1"/>
                </a:solidFill>
              </a:rPr>
              <a:t>Mark2:20 </a:t>
            </a:r>
          </a:p>
          <a:p>
            <a:r>
              <a:rPr lang="en-US" sz="4400" dirty="0">
                <a:solidFill>
                  <a:schemeClr val="bg1"/>
                </a:solidFill>
              </a:rPr>
              <a:t>THE NEW AND THE OLD</a:t>
            </a:r>
          </a:p>
          <a:p>
            <a:r>
              <a:rPr lang="en-US" sz="4000" dirty="0">
                <a:solidFill>
                  <a:schemeClr val="bg1"/>
                </a:solidFill>
              </a:rPr>
              <a:t>Matthew 9:16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Things Which Do Not Harmonize Should Not Be Put Together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31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LUKE 5:39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"And no one, having drunk old wine, immediately desires new; for he says, 'The old is better.’”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Emphasis on slowness and reluctance of those under influence of rabbis to accept gospel</a:t>
            </a:r>
          </a:p>
          <a:p>
            <a:r>
              <a:rPr lang="en-US" sz="4000" dirty="0">
                <a:solidFill>
                  <a:schemeClr val="bg1"/>
                </a:solidFill>
              </a:rPr>
              <a:t>Have a taste for the OLD and resist the NEW!</a:t>
            </a:r>
          </a:p>
          <a:p>
            <a:r>
              <a:rPr lang="en-US" sz="4000" dirty="0">
                <a:solidFill>
                  <a:schemeClr val="bg1"/>
                </a:solidFill>
              </a:rPr>
              <a:t>Note: “HE” says “the old is better” – Jesus does not concur with this</a:t>
            </a:r>
          </a:p>
        </p:txBody>
      </p:sp>
    </p:spTree>
    <p:extLst>
      <p:ext uri="{BB962C8B-B14F-4D97-AF65-F5344CB8AC3E}">
        <p14:creationId xmlns:p14="http://schemas.microsoft.com/office/powerpoint/2010/main" val="2843688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 GAVE THREE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1. A bridegroom’s guests do not fast while he is with them.</a:t>
            </a:r>
          </a:p>
          <a:p>
            <a:r>
              <a:rPr lang="en-US" sz="4000" dirty="0">
                <a:solidFill>
                  <a:schemeClr val="bg1"/>
                </a:solidFill>
              </a:rPr>
              <a:t>2.	A new unshrunk patch is not put on an old garment because it will shrink and tear will be worse.</a:t>
            </a:r>
          </a:p>
          <a:p>
            <a:r>
              <a:rPr lang="en-US" sz="4000" dirty="0">
                <a:solidFill>
                  <a:schemeClr val="bg1"/>
                </a:solidFill>
              </a:rPr>
              <a:t>3.	New wine is not put into old wineskins for as it ferments it will break the old skins, and both the skins and the wine will be ruined.</a:t>
            </a:r>
          </a:p>
        </p:txBody>
      </p:sp>
    </p:spTree>
    <p:extLst>
      <p:ext uri="{BB962C8B-B14F-4D97-AF65-F5344CB8AC3E}">
        <p14:creationId xmlns:p14="http://schemas.microsoft.com/office/powerpoint/2010/main" val="3899494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8AE5-033E-2962-0273-A0349D76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 EACH CASE TWO THINGS DO NOT MIX: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99E0-89EA-53EF-0979-5E56828E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09"/>
            <a:ext cx="10515600" cy="4930054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1. A time of feasting and a time of fasting (vs. 34,35)</a:t>
            </a:r>
          </a:p>
          <a:p>
            <a:r>
              <a:rPr lang="en-US" sz="4000" dirty="0">
                <a:solidFill>
                  <a:schemeClr val="bg1"/>
                </a:solidFill>
              </a:rPr>
              <a:t>2.	A new patch and an old garment (v. 36)</a:t>
            </a:r>
          </a:p>
          <a:p>
            <a:r>
              <a:rPr lang="en-US" sz="4000" dirty="0">
                <a:solidFill>
                  <a:schemeClr val="bg1"/>
                </a:solidFill>
              </a:rPr>
              <a:t>3.	New and old wineskins (vs. 37,38)</a:t>
            </a:r>
          </a:p>
          <a:p>
            <a:r>
              <a:rPr lang="en-US" sz="4000" dirty="0">
                <a:solidFill>
                  <a:schemeClr val="bg1"/>
                </a:solidFill>
              </a:rPr>
              <a:t>His way and way of Pharisees are unmixable!</a:t>
            </a:r>
          </a:p>
          <a:p>
            <a:r>
              <a:rPr lang="en-US" sz="4000" dirty="0">
                <a:solidFill>
                  <a:schemeClr val="bg1"/>
                </a:solidFill>
              </a:rPr>
              <a:t>Pharisees assumed their OLD way was better!</a:t>
            </a:r>
          </a:p>
          <a:p>
            <a:r>
              <a:rPr lang="en-US" sz="4000" dirty="0">
                <a:solidFill>
                  <a:schemeClr val="bg1"/>
                </a:solidFill>
              </a:rPr>
              <a:t>Jesus’ teaching considered to be like new wine – and they </a:t>
            </a:r>
            <a:r>
              <a:rPr lang="en-US" sz="4000">
                <a:solidFill>
                  <a:schemeClr val="bg1"/>
                </a:solidFill>
              </a:rPr>
              <a:t>wanted no </a:t>
            </a:r>
            <a:r>
              <a:rPr lang="en-US" sz="4000" dirty="0">
                <a:solidFill>
                  <a:schemeClr val="bg1"/>
                </a:solidFill>
              </a:rPr>
              <a:t>part in it (v. 39)!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38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3F42-18E6-227C-533A-77AADE1A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62D-D7E2-5EC2-F9FB-5757B6E4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300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MARK 2:14-22</vt:lpstr>
      <vt:lpstr>FOUNDATION FOR THE PARABLE</vt:lpstr>
      <vt:lpstr>THE BRIDEGROOM’S ATTENDANTS</vt:lpstr>
      <vt:lpstr>LUKE 5:39</vt:lpstr>
      <vt:lpstr>HE GAVE THREE EXAMPLES:</vt:lpstr>
      <vt:lpstr>IN EACH CASE TWO THINGS DO NOT MIX: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30</cp:revision>
  <dcterms:created xsi:type="dcterms:W3CDTF">2022-07-30T20:51:45Z</dcterms:created>
  <dcterms:modified xsi:type="dcterms:W3CDTF">2022-08-12T21:20:01Z</dcterms:modified>
</cp:coreProperties>
</file>